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71" r:id="rId5"/>
    <p:sldId id="258" r:id="rId6"/>
    <p:sldId id="259" r:id="rId7"/>
    <p:sldId id="260" r:id="rId8"/>
    <p:sldId id="261" r:id="rId9"/>
    <p:sldId id="262" r:id="rId10"/>
    <p:sldId id="265" r:id="rId11"/>
    <p:sldId id="266" r:id="rId12"/>
    <p:sldId id="272" r:id="rId13"/>
    <p:sldId id="264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0" autoAdjust="0"/>
    <p:restoredTop sz="94655" autoAdjust="0"/>
  </p:normalViewPr>
  <p:slideViewPr>
    <p:cSldViewPr snapToGrid="0">
      <p:cViewPr>
        <p:scale>
          <a:sx n="66" d="100"/>
          <a:sy n="66" d="100"/>
        </p:scale>
        <p:origin x="32" y="-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3BD435-4F93-4B3A-A6EC-F95314EF8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70BFBE-12C3-4BA4-A3B0-0B91661B6C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F47ECE-0E78-4BF6-A317-FC7A8A463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44AD32-65C2-42A3-829A-E62896F39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9EDDC2-A7B1-4A6B-9D06-3D0A4D02F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985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E03116-7040-4F5B-9522-D99A21C95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587C9C-75A6-47AD-943B-44BE23CDE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6D9AF-12A8-4BFB-B5DB-89AD41F7D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9DAE84-C495-481D-A300-0ECE9765F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3648A6-72DC-442C-94EF-8C54F81AB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362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C6F89-69C3-4159-B079-9C310B7B97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4FFBED-BE37-43D7-9A6A-4249982EC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0677F-9824-4337-833F-19E455A57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2B0A00-7C4A-49AA-85FD-AA4525192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0AC32C-CFED-46EA-9932-5BC5F4AB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696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AFB66D-96DD-4E06-A3B8-D33B42383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DF01A9-4766-41B5-B220-55E5796E7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2B43FE-5956-4F26-A370-B15F13F8E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F18F43-C610-469C-BB24-58AAE5591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A89C8E-15C3-4C5E-8D35-6FBCC570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102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1F854E-ECB6-41D5-B698-95CF7F889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DC1B27-EA02-4D52-8238-6CB407538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D6EBBA-3C5B-4C80-8DC1-2C54E26D6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009F5C-E5C3-420E-A66E-B17ED0087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804546-59FD-47AE-8199-9EBCF8CE8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636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D3291A-5AA2-4EC6-977D-39B3F29C9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C20303-9158-4A4A-AB93-3202A94524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A27BC3-D3A7-4DCF-B51F-60AF00FD3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602ACC-BED7-474D-86E3-E996129F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1BF0F8-0BE4-46A1-AE5A-CF57A0437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EED8F6-2C69-4F86-89CB-9AC31854A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0039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D4374B-8543-477E-930E-679856F43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10BF30-EF2D-4E4C-96E3-598870725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4A3D56-E4A8-4D5E-B5EB-CFB4E72265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A5CC592-8859-43EA-828D-60D24A65B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0F6C0C7-4753-4EDC-97B8-FAAA344D7D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D605ED9-011A-4B21-9651-CA7D64EB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252ED1-5B89-4CCC-B3B5-0E835441E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0D9D78B-3154-43FE-9FA9-6D36125E6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6560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ACD6E0-A9FE-41A7-BA9B-2DA6AFFD2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E999074-4BF5-4334-865C-74CCE237D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99BCD78-9796-4EB8-9C81-94C7950C5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0D1722-ABB4-41DB-B150-02B107F0C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939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BB9E3D-4AC8-47BD-BFE3-0687FBECF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B1D402C-8328-4470-9876-3A2899ED9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88DEBB-D6AC-4C9D-8710-56EABA4E6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567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65626-4C91-45DE-BF51-F783E861E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FDC4E4-EC50-469E-8ED1-9898F563E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08F865-03F9-4CB8-8333-95076B2757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08F676-C12C-43D6-9725-E9F033FA3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97BE75-7418-4733-B4FC-D8342F01D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8A04DF-4C1A-4253-B6BB-9A7BE5FCA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541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C5DD0E-020E-40DA-8279-185EE1E45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DF3702C-937A-434D-A282-5E8344DA3D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31D9CF-6E00-4ADC-AF82-AD7B0BDC4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1BD94B-517C-4790-A6B7-775D6E388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9A3443-210E-42FB-92C0-2646FF444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FE822A-7B61-47CD-A0AC-759B1F714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710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45F33CF-6E15-4067-A28F-E3BFBB91B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0E7A7E-FBB4-47EE-9272-B93E2A77C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DE0244-5DDA-4230-908C-CD077B6851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9C771D-BA46-4818-A109-9D62B50D61B2}" type="datetimeFigureOut">
              <a:rPr lang="ko-KR" altLang="en-US" smtClean="0"/>
              <a:t>2022-04-15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CF9B08-B9FD-4843-BA59-8E115F600E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8247C3-7CC1-4138-95F4-72093C944D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FB9DD-CDE5-42BB-9AF3-AAEC4FAB63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90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1D5D83-1EE2-4975-950E-8E2F3F692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581147" cy="2387600"/>
          </a:xfrm>
        </p:spPr>
        <p:txBody>
          <a:bodyPr/>
          <a:lstStyle/>
          <a:p>
            <a:r>
              <a:rPr lang="en-US" altLang="ko-KR" dirty="0"/>
              <a:t>201901766_</a:t>
            </a:r>
            <a:r>
              <a:rPr lang="ko-KR" altLang="en-US" dirty="0"/>
              <a:t>이형섭</a:t>
            </a:r>
            <a:r>
              <a:rPr lang="en-US" altLang="ko-KR" dirty="0"/>
              <a:t>_</a:t>
            </a:r>
            <a:r>
              <a:rPr lang="ko-KR" altLang="en-US" dirty="0"/>
              <a:t>과제</a:t>
            </a:r>
            <a:r>
              <a:rPr lang="en-US" altLang="ko-KR" dirty="0"/>
              <a:t>14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A6313F5-C2AC-4668-B6FE-C8022DEA8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>
            <a:normAutofit fontScale="92500"/>
          </a:bodyPr>
          <a:lstStyle/>
          <a:p>
            <a:pPr algn="l">
              <a:lnSpc>
                <a:spcPct val="150000"/>
              </a:lnSpc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▶ 강의노트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p62 - 69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의 예제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7, 8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번을 수행하고 결과 영상을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캡쳐하여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ppt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에 첨부 할 것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 </a:t>
            </a:r>
          </a:p>
          <a:p>
            <a:pPr algn="l">
              <a:lnSpc>
                <a:spcPct val="150000"/>
              </a:lnSpc>
            </a:pP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▶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ppt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에는 </a:t>
            </a:r>
            <a:r>
              <a:rPr lang="en-US" altLang="ko-KR" b="0" i="0" dirty="0" err="1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Matlab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 code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에 대한 설명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결과 영상을 모두 첨부해야 함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anumGothic" pitchFamily="2" charset="-127"/>
                <a:ea typeface="NanumGothic" pitchFamily="2" charset="-127"/>
              </a:rPr>
              <a:t>. </a:t>
            </a:r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9352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2B68E0-CCBC-4282-82CE-EC1357030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8_</a:t>
            </a:r>
            <a:r>
              <a:rPr lang="ko-KR" altLang="en-US" dirty="0"/>
              <a:t>영상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pic>
        <p:nvPicPr>
          <p:cNvPr id="5" name="과제14_예제8_영상">
            <a:hlinkClick r:id="" action="ppaction://media"/>
            <a:extLst>
              <a:ext uri="{FF2B5EF4-FFF2-40B4-BE49-F238E27FC236}">
                <a16:creationId xmlns:a16="http://schemas.microsoft.com/office/drawing/2014/main" id="{CF799D36-56D5-41CF-A484-A83D6BF43718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1342" y="1152177"/>
            <a:ext cx="9129316" cy="5705823"/>
          </a:xfrm>
        </p:spPr>
      </p:pic>
    </p:spTree>
    <p:extLst>
      <p:ext uri="{BB962C8B-B14F-4D97-AF65-F5344CB8AC3E}">
        <p14:creationId xmlns:p14="http://schemas.microsoft.com/office/powerpoint/2010/main" val="304209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2B68E0-CCBC-4282-82CE-EC1357030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8_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9F67BC98-9C0D-4729-B14D-B6CEE3CC3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024" y="1538645"/>
            <a:ext cx="10947952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예제</a:t>
            </a: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8</a:t>
            </a: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의 경우는 예제</a:t>
            </a: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7</a:t>
            </a: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과 거의 유사합니다</a:t>
            </a: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.</a:t>
            </a:r>
          </a:p>
          <a:p>
            <a:pPr marL="0" indent="0">
              <a:buNone/>
            </a:pP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예제</a:t>
            </a: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8</a:t>
            </a: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은 예제</a:t>
            </a: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7</a:t>
            </a: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에서 </a:t>
            </a:r>
            <a:r>
              <a:rPr lang="ko-KR" altLang="en-US" sz="2400" b="1" i="0" u="sng" strike="noStrike" dirty="0">
                <a:solidFill>
                  <a:srgbClr val="028009"/>
                </a:solidFill>
                <a:effectLst/>
                <a:latin typeface="Menlo"/>
              </a:rPr>
              <a:t>적도의 꼭지점 하나의 궤적도 같이 그려라 </a:t>
            </a:r>
            <a:endParaRPr lang="ko-KR" altLang="en-US" sz="2400" b="1" i="0" u="sng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라는 단 하나의 요구만 추가되었습니다</a:t>
            </a: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.</a:t>
            </a:r>
          </a:p>
          <a:p>
            <a:pPr marL="0" indent="0">
              <a:buNone/>
            </a:pPr>
            <a:endParaRPr lang="en-US" altLang="ko-KR" sz="2400" dirty="0">
              <a:solidFill>
                <a:srgbClr val="000000"/>
              </a:solidFill>
              <a:latin typeface="Menlo"/>
            </a:endParaRPr>
          </a:p>
          <a:p>
            <a:pPr marL="0" indent="0">
              <a:buNone/>
            </a:pP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예제</a:t>
            </a: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8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Menlo"/>
              </a:rPr>
              <a:t>의 중요한 </a:t>
            </a:r>
            <a:r>
              <a:rPr lang="en-US" altLang="ko-KR" sz="2400" b="0" i="0" dirty="0">
                <a:solidFill>
                  <a:srgbClr val="000000"/>
                </a:solidFill>
                <a:effectLst/>
                <a:latin typeface="Menlo"/>
              </a:rPr>
              <a:t> 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Menlo"/>
              </a:rPr>
              <a:t>코드 및 변수</a:t>
            </a:r>
            <a:endParaRPr lang="en-US" altLang="ko-KR" sz="24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-&gt; orbit, </a:t>
            </a:r>
            <a:r>
              <a:rPr lang="en-US" altLang="ko-KR" sz="2400" dirty="0" err="1">
                <a:solidFill>
                  <a:srgbClr val="000000"/>
                </a:solidFill>
                <a:latin typeface="Menlo"/>
              </a:rPr>
              <a:t>linc</a:t>
            </a: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, </a:t>
            </a:r>
            <a:r>
              <a:rPr lang="en-US" altLang="ko-KR" sz="2400" dirty="0" err="1">
                <a:solidFill>
                  <a:srgbClr val="000000"/>
                </a:solidFill>
                <a:latin typeface="Menlo"/>
              </a:rPr>
              <a:t>circshift</a:t>
            </a:r>
            <a:endParaRPr lang="en-US" altLang="ko-KR" sz="2400" dirty="0">
              <a:solidFill>
                <a:srgbClr val="000000"/>
              </a:solidFill>
              <a:latin typeface="Menlo"/>
            </a:endParaRPr>
          </a:p>
          <a:p>
            <a:pPr marL="0" indent="0">
              <a:buNone/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Menlo"/>
              </a:rPr>
              <a:t>예제</a:t>
            </a:r>
            <a:r>
              <a:rPr lang="en-US" altLang="ko-KR" sz="2400" b="0" i="0" dirty="0">
                <a:solidFill>
                  <a:srgbClr val="000000"/>
                </a:solidFill>
                <a:effectLst/>
                <a:latin typeface="Menlo"/>
              </a:rPr>
              <a:t>7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Menlo"/>
              </a:rPr>
              <a:t>은 </a:t>
            </a:r>
            <a:r>
              <a:rPr lang="en-US" altLang="ko-KR" sz="2400" b="0" i="0" dirty="0">
                <a:solidFill>
                  <a:srgbClr val="000000"/>
                </a:solidFill>
                <a:effectLst/>
                <a:latin typeface="Menlo"/>
              </a:rPr>
              <a:t>diamond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Menlo"/>
              </a:rPr>
              <a:t>의 상부 꼭지점만 고려하면 됐었다면</a:t>
            </a:r>
            <a:r>
              <a:rPr lang="en-US" altLang="ko-KR" sz="2400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</a:p>
          <a:p>
            <a:pPr marL="0" indent="0">
              <a:buNone/>
            </a:pP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예제</a:t>
            </a: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8</a:t>
            </a: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은 </a:t>
            </a: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(5, -5, 0)(</a:t>
            </a: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적도의 꼭지점 하나</a:t>
            </a:r>
            <a:r>
              <a:rPr lang="en-US" altLang="ko-KR" sz="2400" dirty="0">
                <a:solidFill>
                  <a:srgbClr val="000000"/>
                </a:solidFill>
                <a:latin typeface="Menlo"/>
              </a:rPr>
              <a:t>)</a:t>
            </a:r>
            <a:r>
              <a:rPr lang="ko-KR" altLang="en-US" sz="2400" dirty="0">
                <a:solidFill>
                  <a:srgbClr val="000000"/>
                </a:solidFill>
                <a:latin typeface="Menlo"/>
              </a:rPr>
              <a:t>의 궤적도 고려해야 해서</a:t>
            </a:r>
            <a:endParaRPr lang="en-US" altLang="ko-KR" sz="2400" dirty="0">
              <a:solidFill>
                <a:srgbClr val="000000"/>
              </a:solidFill>
              <a:latin typeface="Menlo"/>
            </a:endParaRPr>
          </a:p>
          <a:p>
            <a:pPr marL="0" indent="0">
              <a:buNone/>
            </a:pPr>
            <a:r>
              <a:rPr lang="en-US" altLang="ko-KR" sz="2400" dirty="0">
                <a:solidFill>
                  <a:srgbClr val="FF0000"/>
                </a:solidFill>
                <a:latin typeface="Menlo"/>
              </a:rPr>
              <a:t>Orbit, </a:t>
            </a:r>
            <a:r>
              <a:rPr lang="en-US" altLang="ko-KR" sz="2400" dirty="0" err="1">
                <a:solidFill>
                  <a:srgbClr val="FF0000"/>
                </a:solidFill>
                <a:latin typeface="Menlo"/>
              </a:rPr>
              <a:t>linc</a:t>
            </a:r>
            <a:r>
              <a:rPr lang="en-US" altLang="ko-KR" sz="2400" dirty="0">
                <a:solidFill>
                  <a:srgbClr val="FF0000"/>
                </a:solidFill>
                <a:latin typeface="Menlo"/>
              </a:rPr>
              <a:t>, </a:t>
            </a:r>
            <a:r>
              <a:rPr lang="en-US" altLang="ko-KR" sz="2400" dirty="0" err="1">
                <a:solidFill>
                  <a:srgbClr val="FF0000"/>
                </a:solidFill>
                <a:latin typeface="Menlo"/>
              </a:rPr>
              <a:t>circshift</a:t>
            </a:r>
            <a:r>
              <a:rPr lang="ko-KR" altLang="en-US" sz="2400" dirty="0">
                <a:solidFill>
                  <a:srgbClr val="FF0000"/>
                </a:solidFill>
                <a:latin typeface="Menlo"/>
              </a:rPr>
              <a:t>를 상부 꼭지점 따로</a:t>
            </a:r>
            <a:r>
              <a:rPr lang="en-US" altLang="ko-KR" sz="2400" dirty="0">
                <a:solidFill>
                  <a:srgbClr val="FF0000"/>
                </a:solidFill>
                <a:latin typeface="Menlo"/>
              </a:rPr>
              <a:t>, (5, -5, 0)</a:t>
            </a:r>
            <a:r>
              <a:rPr lang="ko-KR" altLang="en-US" sz="2400" dirty="0">
                <a:solidFill>
                  <a:srgbClr val="FF0000"/>
                </a:solidFill>
                <a:latin typeface="Menlo"/>
              </a:rPr>
              <a:t>꼭지점 따로 변수를 만들어야 한다</a:t>
            </a:r>
            <a:r>
              <a:rPr lang="en-US" altLang="ko-KR" sz="2400" dirty="0">
                <a:solidFill>
                  <a:srgbClr val="FF0000"/>
                </a:solidFill>
                <a:latin typeface="Menlo"/>
              </a:rPr>
              <a:t>.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285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8_</a:t>
            </a:r>
            <a:r>
              <a:rPr lang="ko-KR" altLang="en-US" dirty="0"/>
              <a:t>코드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84E87C7-72E8-43AF-813A-4BBD1708D3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내용 개체 틀 4">
            <a:extLst>
              <a:ext uri="{FF2B5EF4-FFF2-40B4-BE49-F238E27FC236}">
                <a16:creationId xmlns:a16="http://schemas.microsoft.com/office/drawing/2014/main" id="{F57C2492-04B0-4B70-9B01-6E8F3E53BF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8613" y="1122363"/>
            <a:ext cx="5334000" cy="52879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clear 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all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close 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all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d=[0 5 5 0 -5 5 0 -5 -5 0 5 -5 0;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0 -5 5 0 5 5 0 5 -5 0 -5 -5 0;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20 0 0 20 0 0 -20 0 0 -20 0 0 20;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1 1 1 1 1 1 1 1 1 1 1 1 1];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p=[1 2 3;4 5 6;5 6 7;8 9 10;9 10 11;11 12 13;1 8 9;2 3 7];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c=[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b'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'w'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'c'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'm'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'y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];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orbit1=zeros(80,3);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orbit2=zeros(80,3);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linc1=[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(1,0,size(orbit1,1)); 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(1,0,size(orbit1,1));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(1,1,size(orbit1,1))]';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linc2=[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(1,0,size(orbit2,1)); 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(1,0,size(orbit2,1));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(1,1,size(orbit2,1))]';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x3=0;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orbit1(end,:)=[0 0 20];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orbit2(end,:)=[5 -5 0];</a:t>
            </a:r>
          </a:p>
          <a:p>
            <a:pPr marL="0" indent="0">
              <a:buNone/>
            </a:pP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el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=45;</a:t>
            </a:r>
          </a:p>
          <a:p>
            <a:pPr marL="0" indent="0">
              <a:buNone/>
            </a:pP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noRev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=2;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x1=[0:0.3:20]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방향으로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 (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자전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O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X)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psi=4*pi*x1/20;</a:t>
            </a:r>
          </a:p>
          <a:p>
            <a:pPr marL="0" indent="0">
              <a:buNone/>
            </a:pP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Rz_u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=[cos(psi) -sin(psi) 0 x1;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sin(psi) cos(psi) 0 0;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0 0 1 0;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0 0 0 1];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x1/20 * 2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yaw(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자전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) , x1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y=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Rz_u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*d;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도형을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yaw and surge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한 행렬을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-&gt; y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line([40 0 0],[0 0 0],[0 0 0],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 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line([0 0 0],[0 40 0],[0 0 0],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 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line([0 0 0],[0 0 0],[0 0 40],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orbit1=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circshift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(orbit1,-1);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orbit2=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circshift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(orbit2,-1);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orbit1(end,:)=[y(1,1) y(2,1) y(3,1)];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orbit2(end,:)=[y(1,2) y(2,2) y(3,2)];</a:t>
            </a: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j=1:size(orbit1,1)-1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line([orbit1(j,1) orbit1(j+1,1)],[orbit1(j,2) orbit1(j+1,2)],[orbit1(j,3) orbit1(j+1,3)], </a:t>
            </a: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'Color'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,linc1(j,:),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line([orbit2(j,1) orbit2(j+1,1)],[orbit2(j,2) orbit2(j+1,2)],[orbit2(j,3) orbit2(j+1,3)], </a:t>
            </a: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'Color'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,linc2(j,:),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=1:1:8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도형에 색깔 입혀주는 </a:t>
            </a:r>
            <a:r>
              <a:rPr lang="en-US" altLang="ko-KR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800" b="0" i="0" u="none" strike="noStrike" dirty="0">
                <a:solidFill>
                  <a:srgbClr val="028009"/>
                </a:solidFill>
                <a:effectLst/>
                <a:latin typeface="Menlo"/>
              </a:rPr>
              <a:t>문</a:t>
            </a:r>
            <a:endParaRPr lang="ko-KR" altLang="en-US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 </a:t>
            </a: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[y(2,p(i,1)) y(2,p(i,2)), y(2,p(i,3))], </a:t>
            </a: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[y(3,p(i,1)) y(3,p(i,2)), y(3,p(i,3))],c(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b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axis([-60 60 -60 60 -60 60]);</a:t>
            </a:r>
          </a:p>
          <a:p>
            <a:pPr marL="0" indent="0">
              <a:buNone/>
            </a:pP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az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=x1*4.5;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view(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az,el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 grid;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800" dirty="0">
              <a:solidFill>
                <a:srgbClr val="000000"/>
              </a:solidFill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deg=0:4:720 </a:t>
            </a:r>
          </a:p>
          <a:p>
            <a:pPr marL="0" indent="0">
              <a:buNone/>
            </a:pP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x1=20*cos(deg*pi/180);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x2=20*sin(deg*pi/180); 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x3=-deg/(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noRev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*360)*20; 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psi=deg*4*pi/180; </a:t>
            </a:r>
          </a:p>
          <a:p>
            <a:pPr marL="0" indent="0">
              <a:buNone/>
            </a:pP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Rz_round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=[cos(psi) -sin(psi) 0 x1;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sin(psi) cos(psi) 0 x2;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0 0 1 x3;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0 0 0 1];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y=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Rz_round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*d; 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line([40 0 0],[0 0 0],[0 0 0],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line([0 0 0],[0 40 0],[0 0 0],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line([0 0 0],[0 0 0],[0 0 40],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8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orbit1=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circshift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(orbit1,-1);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orbit2=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circshift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(orbit2,-1);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orbit1(end,:)=[y(1,1) y(2,1) y(3,1)];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orbit2(end,:)=[y(1,2) y(2,2) y(3,2)];</a:t>
            </a: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j=1:size(orbit1,1)-1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line([orbit1(j,1) orbit1(j+1,1)],[orbit1(j,2) orbit1(j+1,2)],[orbit1(j,3) orbit1(j+1,3)], </a:t>
            </a: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'Color'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,linc1(j,:),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line([orbit2(j,1) orbit2(j+1,1)],[orbit2(j,2) orbit2(j+1,2)],[orbit2(j,3) orbit2(j+1,3)], </a:t>
            </a: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'Color'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,linc2(j,:),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=1:1:8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 </a:t>
            </a: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[y(2,p(i,1)) y(2,p(i,2)), y(2,p(i,3))], </a:t>
            </a: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[y(3,p(i,1)) y(3,p(i,2)), y(3,p(i,3))],c(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8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axis([-60 60 -60 60 -60 60]);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az2=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az+deg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/2; 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el2=el-75*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sind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(deg);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view(az2,el2); grid;</a:t>
            </a:r>
          </a:p>
          <a:p>
            <a:pPr marL="0" indent="0">
              <a:buNone/>
            </a:pP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8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8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745872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8_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723-F004-4AAA-A7B2-ED408C69E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7991" y="914400"/>
            <a:ext cx="6159436" cy="59253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clear 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all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; close 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all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  <a:b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d=[0 5 5 0 -5 5 0 -5 -5 0 5 -5 0;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0 -5 5 0 5 5 0 5 -5 0 -5 -5 0;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20 0 0 20 0 0 -20 0 0 -20 0 0 20;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1 1 1 1 1 1 1 1 1 1 1 1 1];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정팔면체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x1,x2,x3,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평행이동을 위한 가상의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x4(1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이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13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개인 이유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p=[1 2 3;4 5 6;5 6 7;8 9 10;9 10 11;11 12 13;1 8 9;2 3 7];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팔면체에 있는 삼각형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8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개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그 삼각형들을 이루고 있는 좌표들이다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c=[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b'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'w'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'c'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'm'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'y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’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];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색깔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8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면에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색 </a:t>
            </a:r>
            <a:endParaRPr lang="en-US" altLang="ko-KR" sz="1200" u="none" strike="noStrike" dirty="0">
              <a:solidFill>
                <a:srgbClr val="000000"/>
              </a:solidFill>
              <a:latin typeface="Menlo"/>
            </a:endParaRPr>
          </a:p>
          <a:p>
            <a:pPr marL="0" indent="0">
              <a:buNone/>
            </a:pPr>
            <a:r>
              <a:rPr lang="pt-BR" altLang="ko-KR" sz="1200" b="0" i="0" dirty="0">
                <a:solidFill>
                  <a:srgbClr val="FF0000"/>
                </a:solidFill>
                <a:effectLst/>
                <a:latin typeface="Menlo"/>
              </a:rPr>
              <a:t>orbit1=zeros(80,3);</a:t>
            </a:r>
          </a:p>
          <a:p>
            <a:pPr marL="0" indent="0">
              <a:buNone/>
            </a:pPr>
            <a:r>
              <a:rPr lang="pt-BR" altLang="ko-KR" sz="1200" b="0" i="0" dirty="0">
                <a:solidFill>
                  <a:srgbClr val="FF0000"/>
                </a:solidFill>
                <a:effectLst/>
                <a:latin typeface="Menlo"/>
              </a:rPr>
              <a:t>orbit2=zeros(80,3);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40 X 3 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채운 행렬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나중에 팔면체가 거쳐온 최근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개의 좌표들만 저장할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수있는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행렬로 사용된다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부분적인 궤적을 남기도록 하는 애니메이션 구현에 필요한 변수이다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 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linc1=[</a:t>
            </a:r>
            <a:r>
              <a:rPr lang="en-US" altLang="ko-KR" sz="1200" b="0" i="0" dirty="0" err="1">
                <a:solidFill>
                  <a:srgbClr val="FF0000"/>
                </a:solidFill>
                <a:effectLst/>
                <a:latin typeface="Menlo"/>
              </a:rPr>
              <a:t>linspace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(1,0,size(orbit1,1)); </a:t>
            </a:r>
            <a:r>
              <a:rPr lang="en-US" altLang="ko-KR" sz="1200" b="0" i="0" dirty="0" err="1">
                <a:solidFill>
                  <a:srgbClr val="FF0000"/>
                </a:solidFill>
                <a:effectLst/>
                <a:latin typeface="Menlo"/>
              </a:rPr>
              <a:t>linspace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(1,0,size(orbit1,1));</a:t>
            </a:r>
            <a:r>
              <a:rPr lang="en-US" altLang="ko-KR" sz="1200" b="0" i="0" dirty="0" err="1">
                <a:solidFill>
                  <a:srgbClr val="FF0000"/>
                </a:solidFill>
                <a:effectLst/>
                <a:latin typeface="Menlo"/>
              </a:rPr>
              <a:t>linspace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(1,1,size(orbit1,1))]';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linc2=[</a:t>
            </a:r>
            <a:r>
              <a:rPr lang="en-US" altLang="ko-KR" sz="1200" b="0" i="0" dirty="0" err="1">
                <a:solidFill>
                  <a:srgbClr val="FF0000"/>
                </a:solidFill>
                <a:effectLst/>
                <a:latin typeface="Menlo"/>
              </a:rPr>
              <a:t>linspace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(1,0,size(orbit2,1)); </a:t>
            </a:r>
            <a:r>
              <a:rPr lang="en-US" altLang="ko-KR" sz="1200" b="0" i="0" dirty="0" err="1">
                <a:solidFill>
                  <a:srgbClr val="FF0000"/>
                </a:solidFill>
                <a:effectLst/>
                <a:latin typeface="Menlo"/>
              </a:rPr>
              <a:t>linspace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(1,0,size(orbit2,1));</a:t>
            </a:r>
            <a:r>
              <a:rPr lang="en-US" altLang="ko-KR" sz="1200" b="0" i="0" dirty="0" err="1">
                <a:solidFill>
                  <a:srgbClr val="FF0000"/>
                </a:solidFill>
                <a:effectLst/>
                <a:latin typeface="Menlo"/>
              </a:rPr>
              <a:t>linspace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(1,1,size(orbit2,1))]';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1,2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열은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행까지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에서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등분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/3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열은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행까지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나중에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line()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에서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color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기능으로 가장 최신의 좌표일 수록 진하게 출력할 것인데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color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색깔 농도는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0~1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설정해야 하기 때문에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그림참고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ko-KR" altLang="en-US" sz="1200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0043C765-C572-40B2-A8D4-37FFE18DFA4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757" y="1779770"/>
            <a:ext cx="6626087" cy="703968"/>
          </a:xfrm>
        </p:spPr>
      </p:pic>
      <p:pic>
        <p:nvPicPr>
          <p:cNvPr id="10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85086C27-C810-48F4-B6BA-8B3972394B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712" y="2483738"/>
            <a:ext cx="3817173" cy="3938308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F643819E-F273-4E08-9B8F-BBA14BFF70A0}"/>
              </a:ext>
            </a:extLst>
          </p:cNvPr>
          <p:cNvSpPr/>
          <p:nvPr/>
        </p:nvSpPr>
        <p:spPr>
          <a:xfrm>
            <a:off x="3806687" y="6132443"/>
            <a:ext cx="755374" cy="46086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7E0E3105-F7C1-4AE7-AC2B-B1E5A0F9A48E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4562061" y="4452892"/>
            <a:ext cx="2521651" cy="190998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352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8_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723-F004-4AAA-A7B2-ED408C69E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7992" y="1123122"/>
            <a:ext cx="5334000" cy="5716623"/>
          </a:xfrm>
        </p:spPr>
        <p:txBody>
          <a:bodyPr>
            <a:no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x3=0;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orbit1(end,:)=[0 0 20];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orbit2(end,:)=[5 -5 0];</a:t>
            </a:r>
          </a:p>
          <a:p>
            <a:pPr marL="0" indent="0">
              <a:buNone/>
            </a:pP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% orbit1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은 팔면체의 상부 꼭지점의 궤도를 저장하는 행렬로 쓸 것이다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1" i="0" u="sng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% orbit2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은 팔면체의 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5, -5, 0 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좌표의 꼭지점의 궤도를 저장하는 행렬로 쓸 것이다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1" i="0" u="sng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40 X 3 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채운 행렬 마지막 행에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0,0,20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저장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코드의 의미는 팔면체의 궤도 첫번째 좌표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최근의 좌표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0,0,20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설정한다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나중에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circshift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함수를 이용하여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 행에 있는 가장 최신의 좌표를 바로 전 행인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행으로 옮기며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최신의 좌표를 업데이트하고 과거의 궤적들을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누적시킬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것이다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=45; 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Elevation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초기값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: 45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viewpoint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방위각의 초기값을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45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도로 한다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noRev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=2;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dirty="0">
                <a:solidFill>
                  <a:srgbClr val="028009"/>
                </a:solidFill>
                <a:latin typeface="Menlo"/>
              </a:rPr>
              <a:t>2</a:t>
            </a:r>
            <a:r>
              <a:rPr lang="ko-KR" altLang="en-US" sz="1200" dirty="0">
                <a:solidFill>
                  <a:srgbClr val="028009"/>
                </a:solidFill>
                <a:latin typeface="Menlo"/>
              </a:rPr>
              <a:t>바퀴 공전 나중에 나선운동에서 쓸 변수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br>
              <a:rPr lang="ko-KR" altLang="en-US" sz="12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0F1FD89-2D20-4EF2-B4B3-04115C65F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52330"/>
            <a:ext cx="5691808" cy="528761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x1=[0:0.3:20]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방향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0.3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평행이동하며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자전만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psi=4*pi*x1/20;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Rz_u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=[cos(psi) -sin(psi) 0 x1;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sin(psi) cos(psi) 0 0;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0 0 1 0;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0 0 0 1];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surge, psi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yaw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y=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Rz_u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*d;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함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 psi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yaw -&gt; y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50000"/>
              </a:lnSpc>
              <a:buNone/>
            </a:pPr>
            <a:br>
              <a:rPr lang="ko-KR" altLang="en-US" sz="12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팔면체를 그려준다 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line([40 0 0],[0 0 0],[0 0 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 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line([0 0 0],[0 40 0],[0 0 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line([0 0 0],[0 0 0],[0 0 40],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484279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8_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723-F004-4AAA-A7B2-ED408C69E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9269" y="1152938"/>
            <a:ext cx="6698973" cy="59734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orbit1=</a:t>
            </a:r>
            <a:r>
              <a:rPr lang="en-US" altLang="ko-KR" sz="1200" b="0" i="0" dirty="0" err="1">
                <a:solidFill>
                  <a:srgbClr val="FF0000"/>
                </a:solidFill>
                <a:effectLst/>
                <a:latin typeface="Menlo"/>
              </a:rPr>
              <a:t>circshift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(orbit1,-1); orbit2=</a:t>
            </a:r>
            <a:r>
              <a:rPr lang="en-US" altLang="ko-KR" sz="1200" b="0" i="0" dirty="0" err="1">
                <a:solidFill>
                  <a:srgbClr val="FF0000"/>
                </a:solidFill>
                <a:effectLst/>
                <a:latin typeface="Menlo"/>
              </a:rPr>
              <a:t>circshift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(orbit2,-1);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orbit1(end,:)=[y(1,1) y(2,1) y(3,1)]; orbit2(end,:)=[y(1,2) y(2,2) y(3,2)];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누적된 좌표가 과거일수록 선이 연하게 그려지는 것을 구현하기 위해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circshift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함수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기능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: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배열을 순환적으로 이동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이용하여 과거 궤도의 좌표를 계속 기억하는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oribt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행렬을 만들 것이다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circshift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(orbit,-1)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n-1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행으로 위치를 이동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 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행은 마지막행으로 이동을 의미한다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행이 가장 최근 궤도의 좌표이며 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행렬에 저장된 좌표들 중 가장 과거 궤도의 좌표이다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팔면체 꼭지점 변수 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orbit1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과 팔면체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(5,-5,0)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꼭지점 변수 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orbit2 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둘 다 위의 기능이 수행된다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</a:p>
          <a:p>
            <a:pPr marL="0" indent="0">
              <a:buNone/>
            </a:pPr>
            <a:br>
              <a:rPr lang="ko-KR" altLang="en-US" sz="12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궤도좌표가 누적된 행렬변수인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행까지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과거 궤도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~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 궤도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출력할 것이고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선의 색깔은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행이면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만큼의 진한 정도를 갖는다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과거의 누적된 좌표일수록 선이 연하게 그려질 것이다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팔면체 꼭지점 변수 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orbit1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과 팔면체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(5,-5,0)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꼭지점 변수 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orbit2 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둘 다 </a:t>
            </a:r>
            <a:r>
              <a:rPr lang="ko-KR" altLang="en-US" sz="1200" b="1" u="sng" dirty="0">
                <a:solidFill>
                  <a:srgbClr val="028009"/>
                </a:solidFill>
                <a:latin typeface="Menlo"/>
              </a:rPr>
              <a:t>아래의 기능이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 수행된다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1" i="0" u="sng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j=1:size(orbit1,1)-1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line([orbit1(j,1) orbit1(j+1,1)],[orbit1(j,2) orbit1(j+1,2)],[orbit1(j,3) orbit1(j+1,3)], </a:t>
            </a:r>
            <a:r>
              <a:rPr lang="en-US" altLang="ko-KR" sz="1200" b="0" i="0" u="none" strike="noStrike" dirty="0">
                <a:solidFill>
                  <a:srgbClr val="FF0000"/>
                </a:solidFill>
                <a:effectLst/>
                <a:latin typeface="Menlo"/>
              </a:rPr>
              <a:t>'Color'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,linc1(j,:),</a:t>
            </a:r>
            <a:r>
              <a:rPr lang="en-US" altLang="ko-KR" sz="1200" b="0" i="0" u="none" strike="noStrike" dirty="0">
                <a:solidFill>
                  <a:srgbClr val="FF0000"/>
                </a:solidFill>
                <a:effectLst/>
                <a:latin typeface="Menlo"/>
              </a:rPr>
              <a:t>'LineWidth'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line([orbit2(j,1) orbit2(j+1,1)],[orbit2(j,2) orbit2(j+1,2)],[orbit2(j,3) orbit2(j+1,3)], </a:t>
            </a:r>
            <a:r>
              <a:rPr lang="en-US" altLang="ko-KR" sz="1200" b="0" i="0" u="none" strike="noStrike" dirty="0">
                <a:solidFill>
                  <a:srgbClr val="FF0000"/>
                </a:solidFill>
                <a:effectLst/>
                <a:latin typeface="Menlo"/>
              </a:rPr>
              <a:t>'Color'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,linc2(j,:),</a:t>
            </a:r>
            <a:r>
              <a:rPr lang="en-US" altLang="ko-KR" sz="1200" b="0" i="0" u="none" strike="noStrike" dirty="0">
                <a:solidFill>
                  <a:srgbClr val="FF0000"/>
                </a:solidFill>
                <a:effectLst/>
                <a:latin typeface="Menlo"/>
              </a:rPr>
              <a:t>'LineWidth'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0F1FD89-2D20-4EF2-B4B3-04115C65F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26965" y="1335914"/>
            <a:ext cx="5691808" cy="52876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=1:1:8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도형에 색깔 입혀주는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 </a:t>
            </a: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[y(2,p(i,1)) y(2,p(i,2)), y(2,p(i,3))], </a:t>
            </a: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[y(3,p(i,1)) y(3,p(i,2)), y(3,p(i,3))],c(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그래프 형식 그려주는 코드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줄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axis([-60 60 -60 60 -60 60]);</a:t>
            </a: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az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=x1*4.5;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 반복하니까 문제요구에 맞게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직선운동하는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동안 </a:t>
            </a:r>
            <a:endParaRPr lang="en-US" altLang="ko-KR" sz="12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azimuth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90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도까지 변화한다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.(20*4.5=90)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elevation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은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직선운동하는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동안은 초기값인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45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도로 고정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view(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az,el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 grid;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2957049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8_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723-F004-4AAA-A7B2-ED408C69E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8173" y="1134078"/>
            <a:ext cx="5088836" cy="59734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deg=0:4:720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(2) :(1)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최종 위치에서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기준으로 반지름이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인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CCW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바퀴 등속도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..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하강 거리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-20(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+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 x2 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는 공전이 되는 궤도의 좌표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x1=20*cos(deg*pi/180);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공전을 반지름이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인 원의 궤도를 따라서 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-&gt;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원을 그리기 위한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x2=20*sin(deg*pi/180);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공전을 반지름이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인 원의 궤도를 따라서 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-&gt;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원을 그리기 위한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x2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x3=-deg/(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noRev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*360)*20;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공전하는 것에 비례하면서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-20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heave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psi=deg*4*pi/180;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바퀴에 자전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Rz_round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=[cos(psi) -sin(psi) 0 x1;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sin(psi) cos(psi) 0 x2;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0 0 1 x3;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0 0 0 1];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y=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Rz_round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*d;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함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 x2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sway, 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heave, psi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yaw-&gt; y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sz="12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line([40 0 0],[0 0 0],[0 0 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line([0 0 0],[0 40 0],[0 0 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line([0 0 0],[0 0 0],[0 0 40],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0F1FD89-2D20-4EF2-B4B3-04115C65F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83967" y="1192693"/>
            <a:ext cx="6092685" cy="57050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orbit1=</a:t>
            </a:r>
            <a:r>
              <a:rPr lang="en-US" altLang="ko-KR" sz="1200" b="0" i="0" dirty="0" err="1">
                <a:solidFill>
                  <a:srgbClr val="FF0000"/>
                </a:solidFill>
                <a:effectLst/>
                <a:latin typeface="Menlo"/>
              </a:rPr>
              <a:t>circshift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(orbit1,-1); orbit2=</a:t>
            </a:r>
            <a:r>
              <a:rPr lang="en-US" altLang="ko-KR" sz="1200" b="0" i="0" dirty="0" err="1">
                <a:solidFill>
                  <a:srgbClr val="FF0000"/>
                </a:solidFill>
                <a:effectLst/>
                <a:latin typeface="Menlo"/>
              </a:rPr>
              <a:t>circshift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(orbit2,-1);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orbit1(end,:)=[y(1,1) y(2,1) y(3,1)]; orbit2(end,:)=[y(1,2) y(2,2) y(3,2)];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누적된 좌표가 과거일수록 선이 연하게 그려지는 것을 구현하기 위해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circshift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함수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기능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: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배열을 순환적으로 이동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이용하여 과거 궤도의 좌표를 계속 기억하는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oribt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행렬을 만들 것이다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circshift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(orbit,-1)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n-1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행으로 위치를 이동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 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행은 마지막행으로 이동을 의미한다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행이 가장 최근 궤도의 좌표이며 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행렬에 저장된 좌표들 중 가장 과거 궤도의 좌표이다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팔면체 꼭지점 변수 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orbit1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과 팔면체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(5,-5,0)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꼭지점 변수 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orbit2 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둘 다 위의 기능이 수행된다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r>
              <a:rPr lang="en-US" altLang="ko-KR" sz="1200" b="1" u="sng" dirty="0">
                <a:solidFill>
                  <a:srgbClr val="000000"/>
                </a:solidFill>
                <a:latin typeface="Menlo"/>
              </a:rPr>
              <a:t> 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궤도좌표가 누적된 행렬변수인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행까지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과거 궤도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~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 궤도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출력할 이고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선의 색깔은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행이면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만큼의 진한 정도를 갖는다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과거의 누적된 좌표일수록 선이 연하게 그려질 것이다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팔면체 꼭지점 변수 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orbit1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과 팔면체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(5,-5,0)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꼭지점 변수 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orbit2 </a:t>
            </a:r>
            <a:r>
              <a:rPr lang="ko-KR" altLang="en-US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둘 다 아래의 기능이 수행된다</a:t>
            </a:r>
            <a:r>
              <a:rPr lang="en-US" altLang="ko-KR" sz="1200" b="1" i="0" u="sng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1" i="0" u="sng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j=1:size(orbit1,1)-1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line([orbit1(j,1) orbit1(j+1,1)],[orbit1(j,2) orbit1(j+1,2)],[orbit1(j,3) orbit1(j+1,3)],</a:t>
            </a:r>
            <a:r>
              <a:rPr lang="en-US" altLang="ko-KR" sz="1200" b="0" i="0" u="none" strike="noStrike" dirty="0">
                <a:solidFill>
                  <a:srgbClr val="FF0000"/>
                </a:solidFill>
                <a:effectLst/>
                <a:latin typeface="Menlo"/>
              </a:rPr>
              <a:t>'Color'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,linc1(j,:),</a:t>
            </a:r>
            <a:r>
              <a:rPr lang="en-US" altLang="ko-KR" sz="1200" b="0" i="0" u="none" strike="noStrike" dirty="0">
                <a:solidFill>
                  <a:srgbClr val="FF0000"/>
                </a:solidFill>
                <a:effectLst/>
                <a:latin typeface="Menlo"/>
              </a:rPr>
              <a:t>'LineWidth'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line([orbit2(j,1) orbit2(j+1,1)],[orbit2(j,2) orbit2(j+1,2)],[orbit2(j,3) orbit2(j+1,3)],</a:t>
            </a:r>
            <a:r>
              <a:rPr lang="en-US" altLang="ko-KR" sz="1200" b="0" i="0" u="none" strike="noStrike" dirty="0">
                <a:solidFill>
                  <a:srgbClr val="FF0000"/>
                </a:solidFill>
                <a:effectLst/>
                <a:latin typeface="Menlo"/>
              </a:rPr>
              <a:t>'Color'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,linc2(j,:),</a:t>
            </a:r>
            <a:r>
              <a:rPr lang="en-US" altLang="ko-KR" sz="1200" b="0" i="0" u="none" strike="noStrike" dirty="0">
                <a:solidFill>
                  <a:srgbClr val="FF0000"/>
                </a:solidFill>
                <a:effectLst/>
                <a:latin typeface="Menlo"/>
              </a:rPr>
              <a:t>'LineWidth'</a:t>
            </a:r>
            <a:r>
              <a:rPr lang="en-US" altLang="ko-KR" sz="1200" b="0" i="0" dirty="0">
                <a:solidFill>
                  <a:srgbClr val="FF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416168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8_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723-F004-4AAA-A7B2-ED408C69E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8173" y="1134078"/>
            <a:ext cx="5088836" cy="53661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색칠해주는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=1:1:8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 </a:t>
            </a: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[y(2,p(i,1)) y(2,p(i,2)), y(2,p(i,3))], </a:t>
            </a: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[y(3,p(i,1)) y(3,p(i,2)), y(3,p(i,3))],c(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axis([-60 60 -60 60 -60 60]);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az2=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az+deg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/2; 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문제요구에 맞게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나선운동하는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동안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azimuth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90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450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도까지 변화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직선운동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문이 끝나면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az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==90 deg==0,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나선운동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끝날때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az2==90+720/2==450)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el2=el-75*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sind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(deg);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문제요구에 맞게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나선운동하는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동안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Elevation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45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-45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도까지 변화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직선운동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문이 끝나면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el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==45 deg==0,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나선운동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끝날때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el2==45-75*(1)==-30)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sind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deg(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sin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값을 나타낸다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sin(720)==1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view(az2,el2); grid;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84178F4-74F0-4FE0-94AA-BBF003D8F10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3176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2B68E0-CCBC-4282-82CE-EC1357030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7_</a:t>
            </a:r>
            <a:r>
              <a:rPr lang="ko-KR" altLang="en-US" dirty="0"/>
              <a:t>영상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pic>
        <p:nvPicPr>
          <p:cNvPr id="8" name="과제_14_영상">
            <a:hlinkClick r:id="" action="ppaction://media"/>
            <a:extLst>
              <a:ext uri="{FF2B5EF4-FFF2-40B4-BE49-F238E27FC236}">
                <a16:creationId xmlns:a16="http://schemas.microsoft.com/office/drawing/2014/main" id="{6F618290-C099-4D18-900D-D3D3A973E795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12" y="1235534"/>
            <a:ext cx="8702775" cy="5438739"/>
          </a:xfrm>
        </p:spPr>
      </p:pic>
    </p:spTree>
    <p:extLst>
      <p:ext uri="{BB962C8B-B14F-4D97-AF65-F5344CB8AC3E}">
        <p14:creationId xmlns:p14="http://schemas.microsoft.com/office/powerpoint/2010/main" val="376291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2B68E0-CCBC-4282-82CE-EC1357030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7_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9F67BC98-9C0D-4729-B14D-B6CEE3CC3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4048" y="1577146"/>
            <a:ext cx="9703904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2800" b="0" i="0" dirty="0">
                <a:solidFill>
                  <a:srgbClr val="000000"/>
                </a:solidFill>
                <a:effectLst/>
                <a:latin typeface="Menlo"/>
              </a:rPr>
              <a:t>과제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Menlo"/>
              </a:rPr>
              <a:t>13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Menlo"/>
              </a:rPr>
              <a:t>과 겹치는 코드의 설명보다는</a:t>
            </a:r>
            <a:endParaRPr lang="en-US" altLang="ko-KR" sz="2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rgbClr val="000000"/>
                </a:solidFill>
                <a:latin typeface="Menlo"/>
              </a:rPr>
              <a:t>예제</a:t>
            </a:r>
            <a:r>
              <a:rPr lang="en-US" altLang="ko-KR" dirty="0">
                <a:solidFill>
                  <a:srgbClr val="000000"/>
                </a:solidFill>
                <a:latin typeface="Menlo"/>
              </a:rPr>
              <a:t>7</a:t>
            </a:r>
            <a:r>
              <a:rPr lang="ko-KR" altLang="en-US" sz="2800" dirty="0">
                <a:solidFill>
                  <a:srgbClr val="000000"/>
                </a:solidFill>
                <a:latin typeface="Menlo"/>
              </a:rPr>
              <a:t>에서 요구하는 </a:t>
            </a:r>
            <a:r>
              <a:rPr lang="en-US" altLang="ko-KR" sz="2800" dirty="0">
                <a:solidFill>
                  <a:srgbClr val="000000"/>
                </a:solidFill>
                <a:latin typeface="Menlo"/>
              </a:rPr>
              <a:t>ani</a:t>
            </a:r>
            <a:r>
              <a:rPr lang="en-US" altLang="ko-KR" dirty="0">
                <a:solidFill>
                  <a:srgbClr val="000000"/>
                </a:solidFill>
                <a:latin typeface="Menlo"/>
              </a:rPr>
              <a:t>mation</a:t>
            </a:r>
            <a:r>
              <a:rPr lang="ko-KR" altLang="en-US" dirty="0">
                <a:solidFill>
                  <a:srgbClr val="000000"/>
                </a:solidFill>
                <a:latin typeface="Menlo"/>
              </a:rPr>
              <a:t>을 구현하기 위한 </a:t>
            </a:r>
            <a:r>
              <a:rPr lang="ko-KR" altLang="en-US" sz="2800" dirty="0">
                <a:solidFill>
                  <a:srgbClr val="000000"/>
                </a:solidFill>
                <a:latin typeface="Menlo"/>
              </a:rPr>
              <a:t>중요한 코드의 설명을 중점적으로 기재하였습니다</a:t>
            </a:r>
            <a:r>
              <a:rPr lang="en-US" altLang="ko-KR" sz="2800" dirty="0">
                <a:solidFill>
                  <a:srgbClr val="000000"/>
                </a:solidFill>
                <a:latin typeface="Menlo"/>
              </a:rPr>
              <a:t>.</a:t>
            </a:r>
          </a:p>
          <a:p>
            <a:pPr marL="0" indent="0">
              <a:buNone/>
            </a:pPr>
            <a:endParaRPr lang="en-US" altLang="ko-KR" sz="2800" dirty="0">
              <a:solidFill>
                <a:srgbClr val="000000"/>
              </a:solidFill>
              <a:latin typeface="Menlo"/>
            </a:endParaRPr>
          </a:p>
          <a:p>
            <a:pPr marL="0" indent="0">
              <a:buNone/>
            </a:pPr>
            <a:r>
              <a:rPr lang="ko-KR" altLang="en-US" sz="2800" b="0" i="0" dirty="0">
                <a:solidFill>
                  <a:srgbClr val="000000"/>
                </a:solidFill>
                <a:effectLst/>
                <a:latin typeface="Menlo"/>
              </a:rPr>
              <a:t>예제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Menlo"/>
              </a:rPr>
              <a:t>7 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Menlo"/>
              </a:rPr>
              <a:t>에서의 중요한 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Menlo"/>
              </a:rPr>
              <a:t> 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Menlo"/>
              </a:rPr>
              <a:t>코드 및 변수</a:t>
            </a:r>
            <a:endParaRPr lang="en-US" altLang="ko-KR" sz="2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2800" dirty="0">
                <a:solidFill>
                  <a:srgbClr val="000000"/>
                </a:solidFill>
                <a:latin typeface="Menlo"/>
              </a:rPr>
              <a:t>-&gt; orbit, </a:t>
            </a:r>
            <a:r>
              <a:rPr lang="en-US" altLang="ko-KR" sz="2800" dirty="0" err="1">
                <a:solidFill>
                  <a:srgbClr val="000000"/>
                </a:solidFill>
                <a:latin typeface="Menlo"/>
              </a:rPr>
              <a:t>linc</a:t>
            </a:r>
            <a:r>
              <a:rPr lang="en-US" altLang="ko-KR" sz="2800" dirty="0">
                <a:solidFill>
                  <a:srgbClr val="000000"/>
                </a:solidFill>
                <a:latin typeface="Menlo"/>
              </a:rPr>
              <a:t>, </a:t>
            </a:r>
            <a:r>
              <a:rPr lang="en-US" altLang="ko-KR" sz="2800" dirty="0" err="1">
                <a:solidFill>
                  <a:srgbClr val="000000"/>
                </a:solidFill>
                <a:latin typeface="Menlo"/>
              </a:rPr>
              <a:t>az</a:t>
            </a:r>
            <a:r>
              <a:rPr lang="en-US" altLang="ko-KR" sz="2800" dirty="0">
                <a:solidFill>
                  <a:srgbClr val="000000"/>
                </a:solidFill>
                <a:latin typeface="Menlo"/>
              </a:rPr>
              <a:t>, </a:t>
            </a:r>
            <a:r>
              <a:rPr lang="en-US" altLang="ko-KR" sz="2800" dirty="0" err="1">
                <a:solidFill>
                  <a:srgbClr val="000000"/>
                </a:solidFill>
                <a:latin typeface="Menlo"/>
              </a:rPr>
              <a:t>el</a:t>
            </a:r>
            <a:r>
              <a:rPr lang="en-US" altLang="ko-KR" sz="2800" dirty="0">
                <a:solidFill>
                  <a:srgbClr val="000000"/>
                </a:solidFill>
                <a:latin typeface="Menlo"/>
              </a:rPr>
              <a:t>, </a:t>
            </a:r>
            <a:r>
              <a:rPr lang="en-US" altLang="ko-KR" sz="2800" dirty="0" err="1">
                <a:solidFill>
                  <a:srgbClr val="000000"/>
                </a:solidFill>
                <a:latin typeface="Menlo"/>
              </a:rPr>
              <a:t>circshift</a:t>
            </a:r>
            <a:endParaRPr lang="ko-KR" altLang="en-US" sz="28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5221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7_</a:t>
            </a:r>
            <a:r>
              <a:rPr lang="ko-KR" altLang="en-US" dirty="0"/>
              <a:t>코드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84E87C7-72E8-43AF-813A-4BBD1708D3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내용 개체 틀 4">
            <a:extLst>
              <a:ext uri="{FF2B5EF4-FFF2-40B4-BE49-F238E27FC236}">
                <a16:creationId xmlns:a16="http://schemas.microsoft.com/office/drawing/2014/main" id="{F57C2492-04B0-4B70-9B01-6E8F3E53BF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8613" y="1122363"/>
            <a:ext cx="5334000" cy="52879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clear 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all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close 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all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d=[0 5 5 0 -5 5 0 -5 -5 0 5 -5 0;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0 -5 5 0 5 5 0 5 -5 0 -5 -5 0;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20 0 0 20 0 0 -20 0 0 -20 0 0 20;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1 1 1 1 1 1 1 1 1 1 1 1 1];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p=[1 2 3;4 5 6;5 6 7;8 9 10;9 10 11;11 12 13;1 8 9;2 3 7];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c=[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b'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'w'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'c'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'm'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'y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];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orbit=zeros(40,3); 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linc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=[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(1,0,size(orbit,1));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(1,0,size(orbit,1));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(1,1,size(orbit,1))]' 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x3=0;</a:t>
            </a:r>
          </a:p>
          <a:p>
            <a:pPr marL="0" indent="0">
              <a:buNone/>
            </a:pP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Menlo"/>
              </a:rPr>
              <a:t>el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Menlo"/>
              </a:rPr>
              <a:t>=45; 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orbit(end,:)=[0 0 20]; 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noRev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=2;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x1=[0:0.3:20]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방향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0.3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ko-KR" altLang="en-US" sz="10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평행이동하며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자전만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psi=4*pi*x1/20;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Rz_u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=[cos(psi) -sin(psi) 0 x1;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sin(psi) cos(psi) 0 0;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0 0 1 0;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0 0 0 1];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surge, psi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yaw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y=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Rz_u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*d;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line([40 0 0],[0 0 0],[0 0 0],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축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line([0 0 0],[0 40 0],[0 0 0],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line([0 0 0],[0 0 0],[0 0 40],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orbit=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circshift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(orbit,-1);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orbit(end,:)=[y(1,1) y(2,1) y(3,1)];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j=1:size(orbit,1)-1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line([orbit(j,1) orbit(j+1,1)],[orbit(j,2) orbit(j+1,2)],[orbit(j,3) orbit(j+1,3)], </a:t>
            </a: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'Color'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linc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(j,:),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linc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(j,:)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=1:1:8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도형에 색깔 입혀주는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문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 </a:t>
            </a: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[y(2,p(i,1)) y(2,p(i,2)), y(2,p(i,3))], </a:t>
            </a: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[y(3,p(i,1)) y(3,p(i,2)), y(3,p(i,3))],c(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그래프 형식 그려주는 코드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줄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axis([-60 60 -60 60 -60 60]);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az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=x1*4.5;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view(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az,el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 grid;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deg=0:4:720 </a:t>
            </a: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x1=20*cos(deg*pi/180);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x2=20*sin(deg*pi/180);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x3=-deg/(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noRev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*360)*20; 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psi=deg*4*pi/180;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바퀴에 자전 </a:t>
            </a:r>
            <a:r>
              <a:rPr lang="en-US" altLang="ko-KR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sz="1000" b="0" i="0" u="none" strike="noStrike" dirty="0">
                <a:solidFill>
                  <a:srgbClr val="028009"/>
                </a:solidFill>
                <a:effectLst/>
                <a:latin typeface="Menlo"/>
              </a:rPr>
              <a:t>번</a:t>
            </a:r>
            <a:endParaRPr lang="ko-KR" altLang="en-US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Rz_round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=[cos(psi) -sin(psi) 0 x1;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sin(psi) cos(psi) 0 x2;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0 0 1 x3;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0 0 0 1];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y=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Rz_round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*d;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line([40 0 0],[0 0 0],[0 0 0],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line([0 0 0],[0 40 0],[0 0 0],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line([0 0 0],[0 0 0],[0 0 40],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orbit=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circshift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(orbit,-1)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orbit(end,:)=[y(1,1) y(2,1) y(3,1)];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j=1:size(orbit,1)-1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line([orbit(j,1) orbit(j+1,1)],[orbit(j,2) orbit(j+1,2)],[orbit(j,3) orbit(j+1,3)], </a:t>
            </a: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'Color'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linc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(j,:),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=1:1:8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 </a:t>
            </a: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[y(2,p(i,1)) y(2,p(i,2)), y(2,p(i,3))], </a:t>
            </a: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[y(3,p(i,1)) y(3,p(i,2)), y(3,p(i,3))],c(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0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axis([-60 60 -60 60 -60 60]);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az2=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az+deg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/2; 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el2=el-75*</a:t>
            </a:r>
            <a:r>
              <a:rPr lang="en-US" altLang="ko-KR" sz="1000" b="0" i="0" dirty="0" err="1">
                <a:solidFill>
                  <a:srgbClr val="000000"/>
                </a:solidFill>
                <a:effectLst/>
                <a:latin typeface="Menlo"/>
              </a:rPr>
              <a:t>sind</a:t>
            </a: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(deg);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view(az2,el2); grid;</a:t>
            </a:r>
          </a:p>
          <a:p>
            <a:pPr marL="0" indent="0">
              <a:buNone/>
            </a:pPr>
            <a:r>
              <a:rPr lang="en-US" altLang="ko-KR" sz="10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10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0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647652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7_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723-F004-4AAA-A7B2-ED408C69E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7991" y="1123122"/>
            <a:ext cx="5691809" cy="55559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clear 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all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; close 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all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  <a:b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d=[0 5 5 0 -5 5 0 -5 -5 0 5 -5 0;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0 -5 5 0 5 5 0 5 -5 0 -5 -5 0;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20 0 0 20 0 0 -20 0 0 -20 0 0 20;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1 1 1 1 1 1 1 1 1 1 1 1 1];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정팔면체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x1,x2,x3,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평행이동을 위한 가상의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x4(1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이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13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개인 이유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p=[1 2 3;4 5 6;5 6 7;8 9 10;9 10 11;11 12 13;1 8 9;2 3 7];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팔면체에 있는 삼각형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8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개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그 삼각형들을 이루고 있는 좌표들이다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c=[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b'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'w'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'c'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'm'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;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'y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’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];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색깔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8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면에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색 </a:t>
            </a:r>
            <a:endParaRPr lang="en-US" altLang="ko-KR" sz="1200" u="none" strike="noStrike" dirty="0">
              <a:solidFill>
                <a:srgbClr val="000000"/>
              </a:solidFill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orbit=zeros(40,3); 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40 X 3 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채운 행렬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나중에 팔면체가 거쳐온 최근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개의 좌표들만 저장할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수있는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행렬로 사용된다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부분적인 궤적을 남기도록 하는 애니메이션 구현에 필요한 변수이다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linc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=[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(1,0,size(orbit,1)); 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(1,0,size(orbit,1));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linspace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(1,1,size(orbit,1))]' 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1,2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열은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행까지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에서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등분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/3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열은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행까지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나중에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line()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에서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color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기능으로 가장 최신의 좌표일 수록 진하게 출력할 것인데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color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색깔 농도는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0~1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설정해야 하기 때문에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그림참고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ko-KR" altLang="en-US" sz="1200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0043C765-C572-40B2-A8D4-37FFE18DFA4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757" y="1779770"/>
            <a:ext cx="6626087" cy="703968"/>
          </a:xfrm>
        </p:spPr>
      </p:pic>
      <p:pic>
        <p:nvPicPr>
          <p:cNvPr id="10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85086C27-C810-48F4-B6BA-8B3972394B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712" y="2483738"/>
            <a:ext cx="3817173" cy="3938308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F643819E-F273-4E08-9B8F-BBA14BFF70A0}"/>
              </a:ext>
            </a:extLst>
          </p:cNvPr>
          <p:cNvSpPr/>
          <p:nvPr/>
        </p:nvSpPr>
        <p:spPr>
          <a:xfrm>
            <a:off x="3806687" y="5918752"/>
            <a:ext cx="735496" cy="39756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7E0E3105-F7C1-4AE7-AC2B-B1E5A0F9A48E}"/>
              </a:ext>
            </a:extLst>
          </p:cNvPr>
          <p:cNvCxnSpPr>
            <a:endCxn id="10" idx="1"/>
          </p:cNvCxnSpPr>
          <p:nvPr/>
        </p:nvCxnSpPr>
        <p:spPr>
          <a:xfrm flipV="1">
            <a:off x="4562061" y="4452892"/>
            <a:ext cx="2521651" cy="167955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58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7_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723-F004-4AAA-A7B2-ED408C69E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7992" y="1123122"/>
            <a:ext cx="5334000" cy="5287617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Menlo"/>
              </a:rPr>
              <a:t>x3=0;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Menlo"/>
              </a:rPr>
              <a:t>orbit(end,:)=[0 0 20]; 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% 40 X 3 0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채운 행렬 마지막 행에 </a:t>
            </a: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0,0,20 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저장</a:t>
            </a:r>
            <a:endParaRPr lang="ko-KR" altLang="en-US" sz="14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이 코드의 의미는 팔면체의 궤도 첫번째 좌표</a:t>
            </a: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최근의 좌표</a:t>
            </a: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0,0,20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으로 설정한다</a:t>
            </a:r>
            <a:endParaRPr lang="ko-KR" altLang="en-US" sz="14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나중에 </a:t>
            </a:r>
            <a:r>
              <a:rPr lang="en-US" altLang="ko-KR" sz="14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circshift</a:t>
            </a: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()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함수를 이용하여 </a:t>
            </a: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번 행에 있는 가장 최신의 좌표를 바로 전 행인 </a:t>
            </a: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행으로 옮기며</a:t>
            </a:r>
            <a:endParaRPr lang="ko-KR" altLang="en-US" sz="14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최신의 좌표를 업데이트하고 과거의 궤적들을 </a:t>
            </a:r>
            <a:r>
              <a:rPr lang="ko-KR" altLang="en-US" sz="14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누적시킬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 것이다</a:t>
            </a: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4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Menlo"/>
              </a:rPr>
              <a:t>el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Menlo"/>
              </a:rPr>
              <a:t>=45; 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% Elevation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초기값 </a:t>
            </a: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: 45</a:t>
            </a:r>
            <a:endParaRPr lang="ko-KR" altLang="en-US" sz="14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% viewpoint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방위각의 초기값을 </a:t>
            </a: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45</a:t>
            </a:r>
            <a:r>
              <a:rPr lang="ko-KR" altLang="en-US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도로 한다</a:t>
            </a:r>
            <a:endParaRPr lang="ko-KR" altLang="en-US" sz="14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r>
              <a:rPr lang="en-US" altLang="ko-KR" sz="1400" b="0" i="0" dirty="0" err="1">
                <a:solidFill>
                  <a:srgbClr val="000000"/>
                </a:solidFill>
                <a:effectLst/>
                <a:latin typeface="Menlo"/>
              </a:rPr>
              <a:t>noRev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Menlo"/>
              </a:rPr>
              <a:t>=2; </a:t>
            </a:r>
            <a:r>
              <a:rPr lang="en-US" altLang="ko-KR" sz="14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400" dirty="0">
                <a:solidFill>
                  <a:srgbClr val="028009"/>
                </a:solidFill>
                <a:latin typeface="Menlo"/>
              </a:rPr>
              <a:t>2</a:t>
            </a:r>
            <a:r>
              <a:rPr lang="ko-KR" altLang="en-US" sz="1400" dirty="0">
                <a:solidFill>
                  <a:srgbClr val="028009"/>
                </a:solidFill>
                <a:latin typeface="Menlo"/>
              </a:rPr>
              <a:t>바퀴 공전 나중에 나선운동에서 쓸 변수</a:t>
            </a:r>
            <a:endParaRPr lang="ko-KR" altLang="en-US" sz="14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60000"/>
              </a:lnSpc>
              <a:buNone/>
            </a:pPr>
            <a:br>
              <a:rPr lang="ko-KR" altLang="en-US" sz="1400" b="0" i="0" dirty="0">
                <a:solidFill>
                  <a:srgbClr val="000000"/>
                </a:solidFill>
                <a:effectLst/>
                <a:latin typeface="Menlo"/>
              </a:rPr>
            </a:br>
            <a:endParaRPr lang="ko-KR" altLang="en-US" sz="14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0F1FD89-2D20-4EF2-B4B3-04115C65F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52330"/>
            <a:ext cx="5691808" cy="528761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x1=[0:0.3:20]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방향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0.3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평행이동하며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까지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운동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자전만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psi=4*pi*x1/20;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Rz_u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=[cos(psi) -sin(psi) 0 x1;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sin(psi) cos(psi) 0 0;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0 0 1 0;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0 0 0 1];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surge, psi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yaw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y=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Rz_u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*d;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함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 psi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yaw -&gt; y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50000"/>
              </a:lnSpc>
              <a:buNone/>
            </a:pPr>
            <a:br>
              <a:rPr lang="ko-KR" altLang="en-US" sz="12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팔면체를 그려준다 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line([40 0 0],[0 0 0],[0 0 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 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line([0 0 0],[0 40 0],[0 0 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line([0 0 0],[0 0 0],[0 0 40],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961056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7_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723-F004-4AAA-A7B2-ED408C69E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9269" y="1152938"/>
            <a:ext cx="6698973" cy="597341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orbit=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circshift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(orbit,-1);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누적된 좌표가 과거일수록 선이 연하게 그려지는 것을 구현하기 위해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circshift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함수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기능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: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배열을 순환적으로 이동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이용하여 과거 궤도의 좌표를 계속 기억하는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oribt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행렬을 만들 것이다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circshift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(orbit,-1)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n-1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행으로 위치를 이동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 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행은 마지막행으로 이동을 의미한다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행이 가장 최근 궤도의 좌표이며 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행렬에 저장된 좌표들 중 가장 과거 궤도의 좌표이다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orbit(end,:)=[y(1,1) y(2,1) y(3,1)];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번째에는 현재 궤도의 좌표를 입력하며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oribt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행렬의 가장 최신의 궤도좌표를 업데이트한다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다음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문에서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행으로 옮겨지며 가장 최신의 좌표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진한 색의 선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출력된다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buNone/>
            </a:pPr>
            <a:br>
              <a:rPr lang="ko-KR" altLang="en-US" sz="12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궤도좌표가 누적된 행렬변수인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행까지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과거 궤도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~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 궤도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출력할 것이고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선의 색깔은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행이면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만큼의 진한 정도를 갖는다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(slide 3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그림참고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과거의 누적된 좌표일수록 선이 연하게 그려질 것이다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j=1:size(orbit,1)-1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line([orbit(j,1) orbit(j+1,1)],[orbit(j,2) orbit(j+1,2)],[orbit(j,3) orbit(j+1,3)],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'Color'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linc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(j,:),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linc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(j,:)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lnSpc>
                <a:spcPct val="100000"/>
              </a:lnSpc>
              <a:buNone/>
            </a:pP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0F1FD89-2D20-4EF2-B4B3-04115C65F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26965" y="1335914"/>
            <a:ext cx="5691808" cy="52876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=1:1:8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도형에 색깔 입혀주는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 </a:t>
            </a: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[y(2,p(i,1)) y(2,p(i,2)), y(2,p(i,3))], </a:t>
            </a: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[y(3,p(i,1)) y(3,p(i,2)), y(3,p(i,3))],c(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그래프 형식 그려주는 코드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줄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axis([-60 60 -60 60 -60 60]);</a:t>
            </a: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az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=x1*4.5;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 반복하니까 문제요구에 맞게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직선운동하는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동안 </a:t>
            </a:r>
            <a:endParaRPr lang="en-US" altLang="ko-KR" sz="1200" b="0" i="0" u="none" strike="noStrike" dirty="0">
              <a:solidFill>
                <a:srgbClr val="02800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azimuth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90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도까지 변화한다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.(20*4.5=90)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elevation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은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직선운동하는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동안은 초기값인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45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도로 고정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view(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az,el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 grid;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4191822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7_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723-F004-4AAA-A7B2-ED408C69E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8173" y="1134078"/>
            <a:ext cx="5088836" cy="59734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deg=0:4:720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(2) :(1)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최종 위치에서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기준으로 반지름이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인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CCW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바퀴 등속도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..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하강 거리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-20(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자전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+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clf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x1 x2 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는 공전이 되는 궤도의 좌표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x1=20*cos(deg*pi/180);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공전을 반지름이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인 원의 궤도를 따라서 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-&gt;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원을 그리기 위한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x2=20*sin(deg*pi/180);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공전을 반지름이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인 원의 궤도를 따라서 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-&gt;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원을 그리기 위한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x2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좌표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x3=-deg/(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noRev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*360)*20;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축 공전하는 것에 비례하면서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-20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heave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psi=deg*4*pi/180;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공전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바퀴에 자전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Rz_round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=[cos(psi) -sin(psi) 0 x1;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sin(psi) cos(psi) 0 x2;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0 0 1 x3;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0 0 0 1];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y=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Rz_round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*d;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도형을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surge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함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 x2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sway, 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heave, psi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yaw-&gt; y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에 저장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br>
              <a:rPr lang="ko-KR" altLang="en-US" sz="1200" b="0" i="0" dirty="0">
                <a:solidFill>
                  <a:srgbClr val="000000"/>
                </a:solidFill>
                <a:effectLst/>
                <a:latin typeface="Menlo"/>
              </a:rPr>
            </a:b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line([y(1,:) y(1,1)],[y(2,:) y(2,1)],[y(3,:) y(3,1)]);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line([40 0 0],[0 0 0],[0 0 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'r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line([0 0 0],[0 40 0],[0 0 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'g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line([0 0 0],[0 0 0],[0 0 40],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Color'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u="none" strike="noStrike" dirty="0" err="1">
                <a:solidFill>
                  <a:srgbClr val="AA04F9"/>
                </a:solidFill>
                <a:effectLst/>
                <a:latin typeface="Menlo"/>
              </a:rPr>
              <a:t>'k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00F1FD89-2D20-4EF2-B4B3-04115C65F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83967" y="1192693"/>
            <a:ext cx="6092685" cy="570506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orbit=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circshift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(orbit,-1)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누적된 좌표가 과거일수록 선이 연하게 그려지는 것을 구현하기 위해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circshift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함수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기능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: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배열을 순환적으로 이동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이용하여 과거 궤도의 좌표를 계속 기억하는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oribt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행렬을 만들 것이다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circshift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(orbit,-1)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행을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n-1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행으로 위치를 이동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 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행은 마지막행으로 이동을 의미한다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행이 가장 최근 궤도의 좌표이며 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행렬에 저장된 좌표들 중 가장 과거 궤도의 좌표이다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orbit(end,:)=[y(1,1) y(2,1) y(3,1)];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번째에는 현재 궤도의 좌표를 입력하며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oribt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행렬의 가장 최신의 궤도좌표를 업데이트한다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다음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문에서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번째 행으로 옮겨지며 가장 최신의 좌표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진한 색의 선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로 출력된다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궤도좌표가 누적된 행렬변수인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orbit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x1,x2,x3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를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1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39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행까지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과거 궤도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~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가장 최신 궤도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출력할 것이고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,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선의 색깔은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행이면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만큼의 진한 정도를 갖는다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과거의 누적된 좌표일수록 선이 연하게 그려질 것이다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j=1:size(orbit,1)-1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line([orbit(j,1) orbit(j+1,1)],[orbit(j,2) orbit(j+1,2)],[orbit(j,3) orbit(j+1,3)], </a:t>
            </a: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'Color'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,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linc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(j,:),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'LineWidth'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,2);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altLang="ko-KR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270424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7F630-2180-43FC-91F5-33D02FA0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/>
              <a:t>:: </a:t>
            </a:r>
            <a:r>
              <a:rPr lang="ko-KR" altLang="en-US" dirty="0"/>
              <a:t>예제</a:t>
            </a:r>
            <a:r>
              <a:rPr lang="en-US" altLang="ko-KR" dirty="0"/>
              <a:t>7_</a:t>
            </a:r>
            <a:r>
              <a:rPr lang="ko-KR" altLang="en-US" dirty="0"/>
              <a:t>코드 설명 </a:t>
            </a:r>
            <a:r>
              <a:rPr lang="en-US" altLang="ko-KR" dirty="0"/>
              <a:t>::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723-F004-4AAA-A7B2-ED408C69E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8173" y="1134078"/>
            <a:ext cx="5088836" cy="536611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팔면체 색칠해주는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=1:1:8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patch([y(1,p(i,1)) y(1,p(i,2)), y(1,p(i,3))], </a:t>
            </a: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[y(2,p(i,1)) y(2,p(i,2)), y(2,p(i,3))], </a:t>
            </a: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...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[y(3,p(i,1)) y(3,p(i,2)), y(3,p(i,3))],c(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i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xlabel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'x1-axis'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ylabel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'x2-axis'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zlabel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</a:t>
            </a:r>
            <a:r>
              <a:rPr lang="en-US" altLang="ko-KR" sz="1200" b="0" i="0" u="none" strike="noStrike" dirty="0">
                <a:solidFill>
                  <a:srgbClr val="AA04F9"/>
                </a:solidFill>
                <a:effectLst/>
                <a:latin typeface="Menlo"/>
              </a:rPr>
              <a:t>'x3-axis'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axis([-60 60 -60 60 -60 60]);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az2=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az+deg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/2; 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문제요구에 맞게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나선운동하는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동안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azimuth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90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450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도까지 변화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직선운동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문이 끝나면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az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==90 deg==0,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나선운동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끝날때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az2==90+720/2==450)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el2=el-75*</a:t>
            </a:r>
            <a:r>
              <a:rPr lang="en-US" altLang="ko-KR" sz="1200" b="0" i="0" dirty="0" err="1">
                <a:solidFill>
                  <a:srgbClr val="000000"/>
                </a:solidFill>
                <a:effectLst/>
                <a:latin typeface="Menlo"/>
              </a:rPr>
              <a:t>sind</a:t>
            </a: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(deg);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문제요구에 맞게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나선운동하는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동안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Elevation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45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부터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-45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도까지 변화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직선운동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for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문이 끝나면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el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==45 deg==0,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나선운동 </a:t>
            </a:r>
            <a:r>
              <a:rPr lang="ko-KR" altLang="en-US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끝날때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el2==45-75*(1)==-30)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% </a:t>
            </a:r>
            <a:r>
              <a:rPr lang="en-US" altLang="ko-KR" sz="1200" b="0" i="0" u="none" strike="noStrike" dirty="0" err="1">
                <a:solidFill>
                  <a:srgbClr val="028009"/>
                </a:solidFill>
                <a:effectLst/>
                <a:latin typeface="Menlo"/>
              </a:rPr>
              <a:t>sind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는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deg(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도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)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의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sin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값을 나타낸다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. </a:t>
            </a:r>
            <a:r>
              <a:rPr lang="ko-KR" altLang="en-US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따라서 </a:t>
            </a:r>
            <a:r>
              <a:rPr lang="en-US" altLang="ko-KR" sz="1200" b="0" i="0" u="none" strike="noStrike" dirty="0">
                <a:solidFill>
                  <a:srgbClr val="028009"/>
                </a:solidFill>
                <a:effectLst/>
                <a:latin typeface="Menlo"/>
              </a:rPr>
              <a:t>sin(720)==1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view(az2,el2); grid;</a:t>
            </a:r>
          </a:p>
          <a:p>
            <a:pPr marL="0" indent="0">
              <a:buNone/>
            </a:pPr>
            <a:r>
              <a:rPr lang="en-US" altLang="ko-KR" sz="1200" b="0" i="0" dirty="0">
                <a:solidFill>
                  <a:srgbClr val="000000"/>
                </a:solidFill>
                <a:effectLst/>
                <a:latin typeface="Menlo"/>
              </a:rPr>
              <a:t>pause(0.000001);</a:t>
            </a:r>
          </a:p>
          <a:p>
            <a:pPr marL="0" indent="0">
              <a:buNone/>
            </a:pPr>
            <a:r>
              <a:rPr lang="en-US" altLang="ko-KR" sz="1200" b="0" i="0" u="none" strike="noStrike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ko-KR" altLang="en-US" sz="1200" b="0" i="0" dirty="0">
              <a:solidFill>
                <a:srgbClr val="000000"/>
              </a:solidFill>
              <a:effectLst/>
              <a:latin typeface="Menlo"/>
            </a:endParaRP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84178F4-74F0-4FE0-94AA-BBF003D8F10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93520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6217</Words>
  <Application>Microsoft Office PowerPoint</Application>
  <PresentationFormat>와이드스크린</PresentationFormat>
  <Paragraphs>439</Paragraphs>
  <Slides>17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Menlo</vt:lpstr>
      <vt:lpstr>NanumGothic</vt:lpstr>
      <vt:lpstr>맑은 고딕</vt:lpstr>
      <vt:lpstr>Arial</vt:lpstr>
      <vt:lpstr>Office 테마</vt:lpstr>
      <vt:lpstr>201901766_이형섭_과제14</vt:lpstr>
      <vt:lpstr>:: 예제7_영상 ::</vt:lpstr>
      <vt:lpstr>:: 예제7_코드 설명 ::</vt:lpstr>
      <vt:lpstr>:: 예제7_코드 ::</vt:lpstr>
      <vt:lpstr>:: 예제7_코드 설명 ::</vt:lpstr>
      <vt:lpstr>:: 예제7_코드 설명 ::</vt:lpstr>
      <vt:lpstr>:: 예제7_코드 설명 ::</vt:lpstr>
      <vt:lpstr>:: 예제7_코드 설명 ::</vt:lpstr>
      <vt:lpstr>:: 예제7_코드 설명 ::</vt:lpstr>
      <vt:lpstr>:: 예제8_영상 ::</vt:lpstr>
      <vt:lpstr>:: 예제8_코드 설명 ::</vt:lpstr>
      <vt:lpstr>:: 예제8_코드 ::</vt:lpstr>
      <vt:lpstr>:: 예제8_코드 설명 ::</vt:lpstr>
      <vt:lpstr>:: 예제8_코드 설명 ::</vt:lpstr>
      <vt:lpstr>:: 예제8_코드 설명 ::</vt:lpstr>
      <vt:lpstr>:: 예제8_코드 설명 ::</vt:lpstr>
      <vt:lpstr>:: 예제8_코드 설명 ::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201901766_이형섭_과제14</dc:title>
  <dc:creator>이형섭</dc:creator>
  <cp:lastModifiedBy>이형섭</cp:lastModifiedBy>
  <cp:revision>3</cp:revision>
  <dcterms:created xsi:type="dcterms:W3CDTF">2022-04-15T04:57:13Z</dcterms:created>
  <dcterms:modified xsi:type="dcterms:W3CDTF">2022-04-15T11:29:51Z</dcterms:modified>
</cp:coreProperties>
</file>

<file path=docProps/thumbnail.jpeg>
</file>